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Google Sans SemiBold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Google Sans Medium"/>
      <p:regular r:id="rId45"/>
      <p:bold r:id="rId46"/>
      <p:italic r:id="rId47"/>
      <p:boldItalic r:id="rId48"/>
    </p:embeddedFont>
    <p:embeddedFont>
      <p:font typeface="Google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oogleSansSemiBold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GoogleSansMedium-bold.fntdata"/><Relationship Id="rId45" Type="http://schemas.openxmlformats.org/officeDocument/2006/relationships/font" Target="fonts/GoogleSa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Medium-boldItalic.fntdata"/><Relationship Id="rId47" Type="http://schemas.openxmlformats.org/officeDocument/2006/relationships/font" Target="fonts/GoogleSansMedium-italic.fntdata"/><Relationship Id="rId49" Type="http://schemas.openxmlformats.org/officeDocument/2006/relationships/font" Target="fonts/Google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GoogleSansSemiBold-regular.fntdata"/><Relationship Id="rId36" Type="http://schemas.openxmlformats.org/officeDocument/2006/relationships/slide" Target="slides/slide31.xml"/><Relationship Id="rId39" Type="http://schemas.openxmlformats.org/officeDocument/2006/relationships/font" Target="fonts/GoogleSansSemiBold-italic.fntdata"/><Relationship Id="rId38" Type="http://schemas.openxmlformats.org/officeDocument/2006/relationships/font" Target="fonts/GoogleSans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-italic.fntdata"/><Relationship Id="rId50" Type="http://schemas.openxmlformats.org/officeDocument/2006/relationships/font" Target="fonts/GoogleSans-bold.fntdata"/><Relationship Id="rId52" Type="http://schemas.openxmlformats.org/officeDocument/2006/relationships/font" Target="fonts/Google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0386fb24c5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0386fb24c5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386fb24c5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386fb24c5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386fb24c5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0386fb24c5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0386fb24c5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0386fb24c5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0386fb24c5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0386fb24c5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386fb24c5_0_8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0386fb24c5_0_8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386fb24c5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0386fb24c5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386fb24c5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0386fb24c5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386fb24c5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0386fb24c5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386fb24c5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0386fb24c5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386fb24c5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0386fb24c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386fb24c5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0386fb24c5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0386fb24c5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0386fb24c5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386fb24c5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386fb24c5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386fb24c5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0386fb24c5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0386fb24c5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0386fb24c5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0386fb24c5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0386fb24c5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386fb24c5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0386fb24c5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0386fb24c5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0386fb24c5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0386fb24c5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0386fb24c5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0386fb24c5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0386fb24c5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386fb24c5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386fb24c5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0386fb24c5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0386fb24c5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0386fb24c5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0386fb24c5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386fb24c5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386fb24c5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386fb24c5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0386fb24c5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0386fb24c5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0386fb24c5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386fb24c5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386fb24c5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0386fb24c5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0386fb24c5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386fb24c5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386fb24c5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purang2" TargetMode="External"/><Relationship Id="rId4" Type="http://schemas.openxmlformats.org/officeDocument/2006/relationships/image" Target="../media/image4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hyperlink" Target="https://arxiv.org/abs/2107.13586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www.2022.aclweb.org/tutorial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s://www.2022.aclweb.org/tutorials" TargetMode="External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www.2022.aclweb.org/tutorials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2022.aclweb.org/tutorials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hyperlink" Target="https://arxiv.org/abs/2202.12837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hyperlink" Target="https://arxiv.org/abs/2202.1283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hyperlink" Target="https://arxiv.org/abs/2202.1283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hyperlink" Target="https://arxiv.org/abs/2201.11903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abs/2201.11903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hyperlink" Target="https://arxiv.org/abs/2212.1000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rxiv.org/abs/2205.10625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xiv.org/abs/2205.10625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abs/2205.10625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hyperlink" Target="https://arxiv.org/abs/2204.00598" TargetMode="External"/><Relationship Id="rId5" Type="http://schemas.openxmlformats.org/officeDocument/2006/relationships/hyperlink" Target="https://arxiv.org/abs/2204.00598" TargetMode="External"/><Relationship Id="rId6" Type="http://schemas.openxmlformats.org/officeDocument/2006/relationships/image" Target="../media/image43.png"/><Relationship Id="rId7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2022.aclweb.org/tutorial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hyperlink" Target="https://blog.naver.com/sooftware/221784472231" TargetMode="External"/><Relationship Id="rId6" Type="http://schemas.openxmlformats.org/officeDocument/2006/relationships/hyperlink" Target="https://aistudy9314.tistory.com/63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2022.aclweb.org/tutorial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10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hyperlink" Target="https://blog.naver.com/sooftware/221784472231" TargetMode="External"/><Relationship Id="rId6" Type="http://schemas.openxmlformats.org/officeDocument/2006/relationships/hyperlink" Target="https://aistudy9314.tistory.com/63" TargetMode="External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jalammar.github.io/illustrated-gpt2/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7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jalammar.github.io/illustrated-gpt2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abs/2005.14165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37575" y="3832030"/>
            <a:ext cx="83103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Presenter: </a:t>
            </a:r>
            <a:r>
              <a:rPr lang="ko" sz="1700" u="sng">
                <a:solidFill>
                  <a:schemeClr val="hlink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3"/>
              </a:rPr>
              <a:t>Eunchan Lee</a:t>
            </a:r>
            <a:r>
              <a:rPr lang="ko" sz="17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(Research Intern, UNIST)</a:t>
            </a:r>
            <a:endParaRPr sz="17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UNIST Language &amp; Intelligence Lab</a:t>
            </a:r>
            <a:br>
              <a:rPr b="1" lang="ko" sz="17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b="1" sz="17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637575" y="2170150"/>
            <a:ext cx="8310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Text Generation </a:t>
            </a:r>
            <a:br>
              <a:rPr lang="ko"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ko"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with</a:t>
            </a:r>
            <a:r>
              <a:rPr lang="ko"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Prompting &amp; PLMs</a:t>
            </a:r>
            <a:endParaRPr sz="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37575" y="3041169"/>
            <a:ext cx="8310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lang="ko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w</a:t>
            </a:r>
            <a:r>
              <a:rPr lang="ko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hat I’ve learned during my M.S. Course </a:t>
            </a:r>
            <a:r>
              <a:rPr lang="ko" sz="1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5450" y="0"/>
            <a:ext cx="1182551" cy="118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092725" y="1306525"/>
            <a:ext cx="5275200" cy="23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all tasks, GPT-3 is applied </a:t>
            </a:r>
            <a:r>
              <a:rPr i="1" lang="ko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without any gradient updates or fine-tuning</a:t>
            </a:r>
            <a:r>
              <a:rPr lang="ko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with tasks and </a:t>
            </a:r>
            <a:r>
              <a:rPr i="1" lang="ko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few-shot demonstrations specified purely </a:t>
            </a:r>
            <a:r>
              <a:rPr b="1" i="1" lang="ko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via text interaction with the model.(=prompting)</a:t>
            </a:r>
            <a:endParaRPr b="1" i="1"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Use case: </a:t>
            </a:r>
            <a:r>
              <a:rPr i="1" lang="ko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Configure text input like a blue box (left) to generate right task answers. </a:t>
            </a:r>
            <a:endParaRPr i="1"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0" y="574125"/>
            <a:ext cx="2386350" cy="42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type="title"/>
          </p:nvPr>
        </p:nvSpPr>
        <p:spPr>
          <a:xfrm>
            <a:off x="1935000" y="89225"/>
            <a:ext cx="65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In-context Learning (GPT3; Brown et al., 2020) 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3092725" y="678200"/>
            <a:ext cx="4085100" cy="752400"/>
          </a:xfrm>
          <a:prstGeom prst="flowChartAlternateProcess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By using </a:t>
            </a:r>
            <a:r>
              <a:rPr lang="ko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‘Prompting’</a:t>
            </a:r>
            <a:r>
              <a:rPr lang="ko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br>
              <a:rPr lang="ko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ko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GPT3 performs learning w/o gradient updates!  </a:t>
            </a:r>
            <a:endParaRPr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2570575" y="105775"/>
            <a:ext cx="416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GPT’s Prompting Example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953275" y="678475"/>
            <a:ext cx="75972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942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▶GPT’s </a:t>
            </a:r>
            <a:r>
              <a:rPr b="1" lang="ko" sz="1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Prompting = Task description + example of data (zero-, one-, </a:t>
            </a:r>
            <a:r>
              <a:rPr b="1" lang="ko" sz="1400">
                <a:solidFill>
                  <a:srgbClr val="000000"/>
                </a:solidFill>
                <a:highlight>
                  <a:srgbClr val="F4CCCC"/>
                </a:highlight>
                <a:latin typeface="Google Sans"/>
                <a:ea typeface="Google Sans"/>
                <a:cs typeface="Google Sans"/>
                <a:sym typeface="Google Sans"/>
              </a:rPr>
              <a:t>few-shot</a:t>
            </a:r>
            <a:r>
              <a:rPr b="1" lang="ko" sz="1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) </a:t>
            </a:r>
            <a:endParaRPr b="1" sz="14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475" y="1231125"/>
            <a:ext cx="5892474" cy="35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/>
          <p:nvPr/>
        </p:nvSpPr>
        <p:spPr>
          <a:xfrm>
            <a:off x="5036000" y="2687525"/>
            <a:ext cx="1943400" cy="165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6135850" y="2410625"/>
            <a:ext cx="120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 GPT-3 175B based )</a:t>
            </a:r>
            <a:endParaRPr b="1" sz="6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1210875" y="2306550"/>
            <a:ext cx="3610200" cy="170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2459575" y="2356275"/>
            <a:ext cx="1683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= One-shot Prompt</a:t>
            </a:r>
            <a:endParaRPr b="1" sz="9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1364450" y="2997000"/>
            <a:ext cx="2976900" cy="323100"/>
          </a:xfrm>
          <a:prstGeom prst="bracePair">
            <a:avLst/>
          </a:prstGeom>
          <a:noFill/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041925" y="72675"/>
            <a:ext cx="33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What is Prompting?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1350200" y="645375"/>
            <a:ext cx="5275200" cy="27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942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▶</a:t>
            </a:r>
            <a:r>
              <a:rPr b="1" lang="ko" sz="14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Prompting is like a sort of </a:t>
            </a:r>
            <a:r>
              <a:rPr b="1" lang="ko"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interacting with the model with text-direction. It basically aims to few-shot or zero-shot with Large (Pretrained) LMs.</a:t>
            </a:r>
            <a:endParaRPr b="1" sz="1942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024" y="2007407"/>
            <a:ext cx="3531625" cy="25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00" y="2368551"/>
            <a:ext cx="4109725" cy="18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73600" y="4697100"/>
            <a:ext cx="698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5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Pre-train, Prompt, and Predict: A Systematic Survey of Prompting Methods in Natural Language Processing { 2021, Liu et al. (Carnegie Mellon University) }</a:t>
            </a:r>
            <a:endParaRPr sz="8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6684000" y="352250"/>
            <a:ext cx="20490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latin typeface="Google Sans Medium"/>
                <a:ea typeface="Google Sans Medium"/>
                <a:cs typeface="Google Sans Medium"/>
                <a:sym typeface="Google Sans Medium"/>
              </a:rPr>
              <a:t>prompt-based learning is based on language models that model the probability of text directly. To use these models to perform prediction tasks, the original input x is modified using a template into a textual string prompt x 0 that has some unfilled slots, and then the language model is used to probabilistically fill the unfilled information to obtain a final string xˆ, from which the final output y can be derived. This framework is powerful and attractive for a number of reasons: it allows the language model to be pre-trained on massive amounts of raw text, and by defining a new prompting function the model is able to perform few-shot or even zero-shot learning, adapting to new scenarios with few or no labeled data.</a:t>
            </a:r>
            <a:endParaRPr sz="7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2611550" y="54450"/>
            <a:ext cx="48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A simple example of </a:t>
            </a: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Prompting 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101" y="1178639"/>
            <a:ext cx="3608976" cy="1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0" y="4712400"/>
            <a:ext cx="157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Figures from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4"/>
              </a:rPr>
              <a:t>@ACL22Tutorial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1425875" y="1452088"/>
            <a:ext cx="30000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268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example, let’s say we consider sentiment analysis on movie review.</a:t>
            </a:r>
            <a:endParaRPr/>
          </a:p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2233475" y="579225"/>
            <a:ext cx="50682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b="1" i="1" lang="ko" sz="1368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 ▶Perform the task w/o fine-tuning. How does it work? ) </a:t>
            </a:r>
            <a:endParaRPr b="1" i="1" sz="1268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2233475" y="579225"/>
            <a:ext cx="50682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b="1" i="1" lang="ko" sz="1368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 ▶Perform the task w/o fine-tuning. How does it work? ) </a:t>
            </a:r>
            <a:endParaRPr b="1" i="1" sz="1268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101" y="1178639"/>
            <a:ext cx="3608976" cy="1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0" y="4712400"/>
            <a:ext cx="157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Figures from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4"/>
              </a:rPr>
              <a:t>@ACL22Tutorial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51" y="2881537"/>
            <a:ext cx="3813849" cy="15984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26"/>
          <p:cNvSpPr txBox="1"/>
          <p:nvPr/>
        </p:nvSpPr>
        <p:spPr>
          <a:xfrm>
            <a:off x="1425875" y="1452088"/>
            <a:ext cx="30000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268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example, let’s say we consider sentiment analysis on movie review.</a:t>
            </a:r>
            <a:endParaRPr/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2611550" y="54450"/>
            <a:ext cx="48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A simple example of Prompting 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2233475" y="579225"/>
            <a:ext cx="5068200" cy="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b="1" i="1" lang="ko" sz="1368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 ▶Perform the task w/o fine-tuning. How does it work? ) </a:t>
            </a:r>
            <a:endParaRPr b="1" i="1" sz="1268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101" y="1178639"/>
            <a:ext cx="3608976" cy="11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0" y="4712400"/>
            <a:ext cx="157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Figures from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4"/>
              </a:rPr>
              <a:t>@ACL22Tutorial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51" y="2881537"/>
            <a:ext cx="3813849" cy="15984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0325" y="2571750"/>
            <a:ext cx="3813852" cy="193677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27"/>
          <p:cNvSpPr txBox="1"/>
          <p:nvPr/>
        </p:nvSpPr>
        <p:spPr>
          <a:xfrm>
            <a:off x="1425875" y="1452088"/>
            <a:ext cx="30000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268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For example, let’s say we consider sentiment analysis on movie review.</a:t>
            </a:r>
            <a:endParaRPr/>
          </a:p>
        </p:txBody>
      </p:sp>
      <p:sp>
        <p:nvSpPr>
          <p:cNvPr id="210" name="Google Shape;210;p27"/>
          <p:cNvSpPr txBox="1"/>
          <p:nvPr>
            <p:ph type="title"/>
          </p:nvPr>
        </p:nvSpPr>
        <p:spPr>
          <a:xfrm>
            <a:off x="2611550" y="54450"/>
            <a:ext cx="48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A simple example of Prompting 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2958850" y="70975"/>
            <a:ext cx="493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In-Context Learning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0" y="4712400"/>
            <a:ext cx="157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Figures from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3"/>
              </a:rPr>
              <a:t>@ACL22Tutorial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50" y="1161375"/>
            <a:ext cx="7274315" cy="33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2009425" y="72675"/>
            <a:ext cx="526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lang="ko" sz="205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A nice example of </a:t>
            </a:r>
            <a:r>
              <a:rPr lang="ko" sz="205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In-Context Learning</a:t>
            </a:r>
            <a:endParaRPr sz="205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508550" y="645375"/>
            <a:ext cx="83625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5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▶</a:t>
            </a:r>
            <a:r>
              <a:rPr b="1" lang="ko" sz="1500">
                <a:solidFill>
                  <a:srgbClr val="000000"/>
                </a:solidFill>
                <a:highlight>
                  <a:srgbClr val="FCE5CD"/>
                </a:highlight>
                <a:latin typeface="Google Sans"/>
                <a:ea typeface="Google Sans"/>
                <a:cs typeface="Google Sans"/>
                <a:sym typeface="Google Sans"/>
              </a:rPr>
              <a:t>A nice example of in-context learning</a:t>
            </a:r>
            <a:r>
              <a:rPr b="1" lang="ko" sz="15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 for English→Korean neural machine translation </a:t>
            </a:r>
            <a:endParaRPr i="1" sz="15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697" y="1116400"/>
            <a:ext cx="5736600" cy="34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2885950" y="4597750"/>
            <a:ext cx="350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highlight>
                  <a:srgbClr val="CFE2F3"/>
                </a:highlight>
                <a:latin typeface="Google Sans"/>
                <a:ea typeface="Google Sans"/>
                <a:cs typeface="Google Sans"/>
                <a:sym typeface="Google Sans"/>
              </a:rPr>
              <a:t>Few-shot Machine translation (</a:t>
            </a:r>
            <a:r>
              <a:rPr lang="ko" sz="1100">
                <a:solidFill>
                  <a:schemeClr val="dk1"/>
                </a:solidFill>
                <a:highlight>
                  <a:srgbClr val="CFE2F3"/>
                </a:highlight>
                <a:latin typeface="Google Sans"/>
                <a:ea typeface="Google Sans"/>
                <a:cs typeface="Google Sans"/>
                <a:sym typeface="Google Sans"/>
              </a:rPr>
              <a:t>English to Korean )</a:t>
            </a:r>
            <a:endParaRPr sz="1100">
              <a:highlight>
                <a:srgbClr val="CFE2F3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0" y="72675"/>
            <a:ext cx="649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What makes ICL work? (EMNLP’ 22)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00" y="749686"/>
            <a:ext cx="3860899" cy="13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1163" y="4123675"/>
            <a:ext cx="3213284" cy="8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9825" y="3109250"/>
            <a:ext cx="3340776" cy="178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/>
          <p:nvPr/>
        </p:nvSpPr>
        <p:spPr>
          <a:xfrm>
            <a:off x="5418163" y="645375"/>
            <a:ext cx="2340300" cy="122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FFFFF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In order to what makes in-context learning work, </a:t>
            </a:r>
            <a:r>
              <a:rPr lang="ko" sz="1150">
                <a:solidFill>
                  <a:schemeClr val="dk1"/>
                </a:solidFill>
                <a:highlight>
                  <a:srgbClr val="FFF2CC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they performed various factor analyses as shown below. </a:t>
            </a:r>
            <a:br>
              <a:rPr lang="ko" sz="1150">
                <a:solidFill>
                  <a:schemeClr val="dk1"/>
                </a:solidFill>
                <a:highlight>
                  <a:srgbClr val="FFF2CC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ko" sz="850">
                <a:solidFill>
                  <a:schemeClr val="dk1"/>
                </a:solidFill>
                <a:highlight>
                  <a:srgbClr val="FFF2CC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(Used two LLMs: GPT-J, MetaICL)</a:t>
            </a:r>
            <a:endParaRPr sz="1100">
              <a:highlight>
                <a:srgbClr val="FFF2CC"/>
              </a:highlight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9300" y="2185487"/>
            <a:ext cx="3217677" cy="8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9226" y="2249425"/>
            <a:ext cx="2620650" cy="16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/>
        </p:nvSpPr>
        <p:spPr>
          <a:xfrm>
            <a:off x="0" y="4827900"/>
            <a:ext cx="6094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8"/>
              </a:rPr>
              <a:t>Rethinking the Role of Demonstrations: What Makes In-Context Learning Work? (2022, Min et al.)</a:t>
            </a:r>
            <a:endParaRPr b="1" sz="8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/>
          <p:nvPr/>
        </p:nvSpPr>
        <p:spPr>
          <a:xfrm>
            <a:off x="5160050" y="2894275"/>
            <a:ext cx="3076200" cy="1430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0" y="72675"/>
            <a:ext cx="649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What makes ICL work? (EMNLP’ 22)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01" y="841662"/>
            <a:ext cx="3381275" cy="11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425" y="1035875"/>
            <a:ext cx="4195401" cy="10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91825" y="2778500"/>
            <a:ext cx="4515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ogle Sans"/>
                <a:ea typeface="Google Sans"/>
                <a:cs typeface="Google Sans"/>
                <a:sym typeface="Google Sans"/>
              </a:rPr>
              <a:t>If we take a strict definition of learning: </a:t>
            </a:r>
            <a:r>
              <a:rPr lang="ko" sz="1100">
                <a:highlight>
                  <a:srgbClr val="FFF2CC"/>
                </a:highlight>
                <a:latin typeface="Google Sans"/>
                <a:ea typeface="Google Sans"/>
                <a:cs typeface="Google Sans"/>
                <a:sym typeface="Google Sans"/>
              </a:rPr>
              <a:t>capturing the input label correspondence given in the training data</a:t>
            </a:r>
            <a:r>
              <a:rPr lang="ko" sz="1100">
                <a:latin typeface="Google Sans"/>
                <a:ea typeface="Google Sans"/>
                <a:cs typeface="Google Sans"/>
                <a:sym typeface="Google Sans"/>
              </a:rPr>
              <a:t>, then our findings suggest that </a:t>
            </a:r>
            <a:r>
              <a:rPr b="1" i="1" lang="ko" sz="1100">
                <a:latin typeface="Google Sans"/>
                <a:ea typeface="Google Sans"/>
                <a:cs typeface="Google Sans"/>
                <a:sym typeface="Google Sans"/>
              </a:rPr>
              <a:t>LMs do not learn new tasks at test time</a:t>
            </a:r>
            <a:r>
              <a:rPr i="1" lang="ko" sz="1100">
                <a:latin typeface="Google Sans"/>
                <a:ea typeface="Google Sans"/>
                <a:cs typeface="Google Sans"/>
                <a:sym typeface="Google Sans"/>
              </a:rPr>
              <a:t>.</a:t>
            </a:r>
            <a:r>
              <a:rPr lang="ko" sz="11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ogle Sans"/>
                <a:ea typeface="Google Sans"/>
                <a:cs typeface="Google Sans"/>
                <a:sym typeface="Google Sans"/>
              </a:rPr>
              <a:t>Our analysis shows that the model may ignore the task defined by the demonstrations and instead use prior from pretraining. 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Google Sans"/>
                <a:ea typeface="Google Sans"/>
                <a:cs typeface="Google Sans"/>
                <a:sym typeface="Google Sans"/>
              </a:rPr>
              <a:t>However, learning a new task can be interpreted more broadly: it may include </a:t>
            </a:r>
            <a:r>
              <a:rPr lang="ko" sz="1100">
                <a:highlight>
                  <a:srgbClr val="FCE5CD"/>
                </a:highlight>
                <a:latin typeface="Google Sans"/>
                <a:ea typeface="Google Sans"/>
                <a:cs typeface="Google Sans"/>
                <a:sym typeface="Google Sans"/>
              </a:rPr>
              <a:t>adapting to specific input and label distributions and the format suggested by the demonstrations</a:t>
            </a:r>
            <a:r>
              <a:rPr lang="ko" sz="1100">
                <a:highlight>
                  <a:srgbClr val="F9CB9C"/>
                </a:highlight>
                <a:latin typeface="Google Sans"/>
                <a:ea typeface="Google Sans"/>
                <a:cs typeface="Google Sans"/>
                <a:sym typeface="Google Sans"/>
              </a:rPr>
              <a:t>, and ultimately getting to make a prediction more accurately.</a:t>
            </a:r>
            <a:r>
              <a:rPr lang="ko" sz="1100">
                <a:latin typeface="Google Sans"/>
                <a:ea typeface="Google Sans"/>
                <a:cs typeface="Google Sans"/>
                <a:sym typeface="Google Sans"/>
              </a:rPr>
              <a:t> With this definition of learning,</a:t>
            </a:r>
            <a:r>
              <a:rPr i="1" lang="ko" sz="1100">
                <a:latin typeface="Google Sans"/>
                <a:ea typeface="Google Sans"/>
                <a:cs typeface="Google Sans"/>
                <a:sym typeface="Google Sans"/>
              </a:rPr>
              <a:t> the </a:t>
            </a:r>
            <a:r>
              <a:rPr b="1" i="1" lang="ko" sz="1100">
                <a:latin typeface="Google Sans"/>
                <a:ea typeface="Google Sans"/>
                <a:cs typeface="Google Sans"/>
                <a:sym typeface="Google Sans"/>
              </a:rPr>
              <a:t>model does learn the task from the demonstrations.</a:t>
            </a:r>
            <a:r>
              <a:rPr b="1" lang="ko" sz="110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5631400" y="719800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FFFFF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They performed various factor analyses.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149700" y="2190325"/>
            <a:ext cx="404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Does the model learn at test time(=in-context learning)?</a:t>
            </a:r>
            <a:endParaRPr sz="1600"/>
          </a:p>
        </p:txBody>
      </p:sp>
      <p:sp>
        <p:nvSpPr>
          <p:cNvPr id="249" name="Google Shape;249;p31"/>
          <p:cNvSpPr txBox="1"/>
          <p:nvPr/>
        </p:nvSpPr>
        <p:spPr>
          <a:xfrm>
            <a:off x="5362700" y="3125825"/>
            <a:ext cx="267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ogle Sans Medium"/>
                <a:ea typeface="Google Sans Medium"/>
                <a:cs typeface="Google Sans Medium"/>
                <a:sym typeface="Google Sans Medium"/>
              </a:rPr>
              <a:t>The model adapts to make predictions more accurate, but does not learn new tasks at test time.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4606824" y="3450575"/>
            <a:ext cx="3924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0" y="4827900"/>
            <a:ext cx="6094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Rethinking the Role of Demonstrations: What Makes In-Context Learning Work? (2022, Min et al.)</a:t>
            </a:r>
            <a:endParaRPr b="1" sz="8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Outline</a:t>
            </a:r>
            <a:endParaRPr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12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1: Text Generation </a:t>
            </a:r>
            <a:b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 Before &amp; After GPT )</a:t>
            </a:r>
            <a:endParaRPr sz="19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2: GPT-3 &amp; </a:t>
            </a:r>
            <a:b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In-Context Learning (ICL) </a:t>
            </a:r>
            <a:endParaRPr sz="19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3: Prompting </a:t>
            </a:r>
            <a:endParaRPr sz="19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708500" y="1152475"/>
            <a:ext cx="412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4: What makes ICL work?</a:t>
            </a:r>
            <a:endParaRPr sz="19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5: Variants of Prompting (Chain-of-Thought Prompting</a:t>
            </a:r>
            <a:b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/ Prompting for Multimodal)</a:t>
            </a:r>
            <a:endParaRPr sz="19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9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Step 6: Limitations &amp; Future Directions of Prompting</a:t>
            </a:r>
            <a:endParaRPr sz="19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0" y="72675"/>
            <a:ext cx="649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What makes ICL work? (EMNLP’ 22)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425" y="1035875"/>
            <a:ext cx="4195401" cy="10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/>
        </p:nvSpPr>
        <p:spPr>
          <a:xfrm>
            <a:off x="91825" y="2778500"/>
            <a:ext cx="4515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model performs a downstream task without relying on the input-label correspondence from the demonstrations. 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This suggests that </a:t>
            </a:r>
            <a:r>
              <a:rPr lang="ko" sz="1100">
                <a:solidFill>
                  <a:schemeClr val="dk1"/>
                </a:solidFill>
                <a:highlight>
                  <a:srgbClr val="FCE5CD"/>
                </a:highlight>
                <a:latin typeface="Google Sans"/>
                <a:ea typeface="Google Sans"/>
                <a:cs typeface="Google Sans"/>
                <a:sym typeface="Google Sans"/>
              </a:rPr>
              <a:t>the model has learned the (implicit notion of) input-label correspondence from the language modeling objective alone</a:t>
            </a:r>
            <a:r>
              <a:rPr lang="ko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, e.g., associating a positive review with the word ‘positive’. </a:t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This is in line with Reynolds and McDonell (2021) who claim that the </a:t>
            </a:r>
            <a:r>
              <a:rPr lang="ko" sz="1100">
                <a:solidFill>
                  <a:schemeClr val="dk1"/>
                </a:solidFill>
                <a:highlight>
                  <a:srgbClr val="FFF2CC"/>
                </a:highlight>
                <a:latin typeface="Google Sans"/>
                <a:ea typeface="Google Sans"/>
                <a:cs typeface="Google Sans"/>
                <a:sym typeface="Google Sans"/>
              </a:rPr>
              <a:t>demonstrations are for task location and the intrinsic ability to perform the task is obtained at pretraining time.</a:t>
            </a:r>
            <a:endParaRPr sz="1100">
              <a:highlight>
                <a:srgbClr val="FFF2CC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5631400" y="719800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FFFFF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They performed various factor analyses.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149700" y="2190325"/>
            <a:ext cx="404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Capacity of LMs</a:t>
            </a:r>
            <a:endParaRPr sz="1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5160050" y="2894275"/>
            <a:ext cx="3076200" cy="1430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 txBox="1"/>
          <p:nvPr/>
        </p:nvSpPr>
        <p:spPr>
          <a:xfrm>
            <a:off x="5362700" y="3125825"/>
            <a:ext cx="267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</a:t>
            </a:r>
            <a:r>
              <a:rPr b="1" lang="ko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emonstrations are for task location and the intrinsic ability to perform the task is obtained at pretraining time.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4606824" y="3450575"/>
            <a:ext cx="3924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01" y="841662"/>
            <a:ext cx="3381275" cy="11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0" y="4827900"/>
            <a:ext cx="6094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Rethinking the Role of Demonstrations: What Makes In-Context Learning Work? (2022, Min et al.)</a:t>
            </a:r>
            <a:endParaRPr b="1" sz="8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2844600" y="213250"/>
            <a:ext cx="331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How/Why in-context learning works? 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>
            <a:off x="263700" y="1394175"/>
            <a:ext cx="8616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ko" sz="1600">
                <a:latin typeface="Google Sans"/>
                <a:ea typeface="Google Sans"/>
                <a:cs typeface="Google Sans"/>
                <a:sym typeface="Google Sans"/>
              </a:rPr>
              <a:t>Demonstrations do not teach a new task; instead, it is about locating an already-learned task during pretraining (Reynolds &amp; McDonell, 2021)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ko" sz="1600">
                <a:latin typeface="Google Sans"/>
                <a:ea typeface="Google Sans"/>
                <a:cs typeface="Google Sans"/>
                <a:sym typeface="Google Sans"/>
              </a:rPr>
              <a:t>LMs do not exactly understand the meaning of their prompt (Webson &amp; Pavlick, 2021)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ko" sz="1600">
                <a:latin typeface="Google Sans"/>
                <a:ea typeface="Google Sans"/>
                <a:cs typeface="Google Sans"/>
                <a:sym typeface="Google Sans"/>
              </a:rPr>
              <a:t>Demonstrations are about providing a latent concept so that LM generates coherent next tokens (Xie et al. 2022)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ko" sz="1600">
                <a:highlight>
                  <a:srgbClr val="D9EAD3"/>
                </a:highlight>
                <a:latin typeface="Google Sans"/>
                <a:ea typeface="Google Sans"/>
                <a:cs typeface="Google Sans"/>
                <a:sym typeface="Google Sans"/>
              </a:rPr>
              <a:t>In-context learning performance is highly correlated with term frequencies during pretraining (Razeghi et al. 2022) </a:t>
            </a:r>
            <a:endParaRPr sz="1600">
              <a:highlight>
                <a:srgbClr val="D9EAD3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ko" sz="1600">
                <a:highlight>
                  <a:srgbClr val="D9EAD3"/>
                </a:highlight>
                <a:latin typeface="Google Sans"/>
                <a:ea typeface="Google Sans"/>
                <a:cs typeface="Google Sans"/>
                <a:sym typeface="Google Sans"/>
              </a:rPr>
              <a:t>LMs do not need input-label mapping in demonstrations, instead, it uses the specification of the input &amp; label distribution separately (Min et al. 2022) </a:t>
            </a:r>
            <a:endParaRPr sz="1600">
              <a:highlight>
                <a:srgbClr val="D9EAD3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Google Sans"/>
              <a:buChar char="●"/>
            </a:pPr>
            <a:r>
              <a:rPr lang="ko" sz="1600">
                <a:latin typeface="Google Sans"/>
                <a:ea typeface="Google Sans"/>
                <a:cs typeface="Google Sans"/>
                <a:sym typeface="Google Sans"/>
              </a:rPr>
              <a:t>Data properties lead to the emergence of few-shot learning (burstiness, long-tailedness, many-to-one or one-to-many mappings, a Zipfian distribution) (Chan et al. 2022) </a:t>
            </a:r>
            <a:endParaRPr sz="16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1548325" y="0"/>
            <a:ext cx="69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Chain-of-Thought Prompting (NeurIPS’ 22)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00" y="572700"/>
            <a:ext cx="3976601" cy="18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5019475" y="802100"/>
            <a:ext cx="377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Google Sans"/>
                <a:ea typeface="Google Sans"/>
                <a:cs typeface="Google Sans"/>
                <a:sym typeface="Google Sans"/>
              </a:rPr>
              <a:t>a few chain of thought demonstrations are provided as exemplars in prompting.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01" y="2379175"/>
            <a:ext cx="4511748" cy="254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0700" y="2244125"/>
            <a:ext cx="2494236" cy="24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/>
          <p:nvPr/>
        </p:nvSpPr>
        <p:spPr>
          <a:xfrm>
            <a:off x="5146174" y="3673850"/>
            <a:ext cx="3924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4"/>
          <p:cNvSpPr txBox="1"/>
          <p:nvPr/>
        </p:nvSpPr>
        <p:spPr>
          <a:xfrm>
            <a:off x="-8275" y="-124050"/>
            <a:ext cx="47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/>
          <p:nvPr/>
        </p:nvSpPr>
        <p:spPr>
          <a:xfrm>
            <a:off x="2635150" y="2343500"/>
            <a:ext cx="2298900" cy="232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/>
        </p:nvSpPr>
        <p:spPr>
          <a:xfrm>
            <a:off x="6995800" y="4804800"/>
            <a:ext cx="210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https://arxiv.org/abs/2201.11903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5" name="Google Shape;285;p34"/>
          <p:cNvSpPr txBox="1"/>
          <p:nvPr/>
        </p:nvSpPr>
        <p:spPr>
          <a:xfrm>
            <a:off x="4754825" y="401900"/>
            <a:ext cx="37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 A</a:t>
            </a:r>
            <a:r>
              <a:rPr lang="ko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variant of Prompting, more improved. )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 txBox="1"/>
          <p:nvPr>
            <p:ph type="title"/>
          </p:nvPr>
        </p:nvSpPr>
        <p:spPr>
          <a:xfrm>
            <a:off x="1548325" y="0"/>
            <a:ext cx="69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Chain-of-Thought Prompting (NeurIPS’ 22)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-8275" y="-124050"/>
            <a:ext cx="476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 txBox="1"/>
          <p:nvPr/>
        </p:nvSpPr>
        <p:spPr>
          <a:xfrm>
            <a:off x="6995800" y="4804800"/>
            <a:ext cx="210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https://arxiv.org/abs/2201.11903</a:t>
            </a:r>
            <a:endParaRPr sz="10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50" y="1271975"/>
            <a:ext cx="4134650" cy="3582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/>
          <p:nvPr/>
        </p:nvSpPr>
        <p:spPr>
          <a:xfrm>
            <a:off x="4530649" y="2728888"/>
            <a:ext cx="392400" cy="39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 txBox="1"/>
          <p:nvPr/>
        </p:nvSpPr>
        <p:spPr>
          <a:xfrm>
            <a:off x="4879750" y="1449250"/>
            <a:ext cx="4042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Task-specific Chain-of-Thought Prompting also improves the task accuracy. (e.g. Reasoning Coin Flip)</a:t>
            </a:r>
            <a:endParaRPr sz="1600"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525" y="2343649"/>
            <a:ext cx="3876476" cy="160633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/>
        </p:nvSpPr>
        <p:spPr>
          <a:xfrm>
            <a:off x="4754825" y="401900"/>
            <a:ext cx="37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 A variant of Prompting, more improved. )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1235675" y="82700"/>
            <a:ext cx="69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Why does </a:t>
            </a: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Chain-of-Thought Prompting work?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25" y="764041"/>
            <a:ext cx="4763099" cy="159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974" y="912875"/>
            <a:ext cx="3055425" cy="342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363" y="2869276"/>
            <a:ext cx="3502625" cy="15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 txBox="1"/>
          <p:nvPr/>
        </p:nvSpPr>
        <p:spPr>
          <a:xfrm>
            <a:off x="0" y="4827900"/>
            <a:ext cx="7425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b="1" lang="ko" sz="8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Towards Understanding Chain-of-Thought Prompting: An Empirical Study of What Matters (Wang et al., Dec 2022)</a:t>
            </a:r>
            <a:endParaRPr b="1" sz="8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2335500" y="82700"/>
            <a:ext cx="421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ko" sz="2300">
                <a:solidFill>
                  <a:schemeClr val="accent1"/>
                </a:solidFill>
                <a:highlight>
                  <a:srgbClr val="FFFFFF"/>
                </a:highlight>
                <a:latin typeface="Google Sans SemiBold"/>
                <a:ea typeface="Google Sans SemiBold"/>
                <a:cs typeface="Google Sans SemiBold"/>
                <a:sym typeface="Google Sans SemiBold"/>
              </a:rPr>
              <a:t>Least-to-Most Prompting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0" y="4827900"/>
            <a:ext cx="6317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b="1" lang="ko" sz="8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Least-to-Most Prompting Enables Complex Reasoning in Large Language Models (2022, Zhou et al. (Google) )</a:t>
            </a:r>
            <a:endParaRPr b="1" sz="8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4362850" y="501150"/>
            <a:ext cx="44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 Another variant of Chain-of-Thought Prompting )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00" y="735950"/>
            <a:ext cx="3913676" cy="17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2738" y="1045475"/>
            <a:ext cx="4616024" cy="319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2335500" y="82700"/>
            <a:ext cx="421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ko" sz="2300">
                <a:solidFill>
                  <a:schemeClr val="accent1"/>
                </a:solidFill>
                <a:highlight>
                  <a:srgbClr val="FFFFFF"/>
                </a:highlight>
                <a:latin typeface="Google Sans SemiBold"/>
                <a:ea typeface="Google Sans SemiBold"/>
                <a:cs typeface="Google Sans SemiBold"/>
                <a:sym typeface="Google Sans SemiBold"/>
              </a:rPr>
              <a:t>Least-to-Most Prompting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0" y="4827900"/>
            <a:ext cx="6317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b="1" lang="ko" sz="8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Least-to-Most Prompting Enables Complex Reasoning in Large Language Models (2022, Zhou et al. (Google) )</a:t>
            </a:r>
            <a:endParaRPr b="1" sz="8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4362850" y="501150"/>
            <a:ext cx="44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 Another variant of Chain-of-Thought Prompting )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3" name="Google Shape;3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00" y="735950"/>
            <a:ext cx="3913676" cy="17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50" y="2644800"/>
            <a:ext cx="3967937" cy="189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2851" y="1442400"/>
            <a:ext cx="4616025" cy="296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title"/>
          </p:nvPr>
        </p:nvSpPr>
        <p:spPr>
          <a:xfrm>
            <a:off x="2335500" y="82700"/>
            <a:ext cx="421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lang="ko" sz="2300">
                <a:solidFill>
                  <a:schemeClr val="accent1"/>
                </a:solidFill>
                <a:highlight>
                  <a:srgbClr val="FFFFFF"/>
                </a:highlight>
                <a:latin typeface="Google Sans SemiBold"/>
                <a:ea typeface="Google Sans SemiBold"/>
                <a:cs typeface="Google Sans SemiBold"/>
                <a:sym typeface="Google Sans SemiBold"/>
              </a:rPr>
              <a:t>Least-to-Most Prompting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0" y="4827900"/>
            <a:ext cx="6317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b="1" lang="ko" sz="8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Least-to-Most Prompting Enables Complex Reasoning in Large Language Models (2022, Zhou et al. (Google) )</a:t>
            </a:r>
            <a:endParaRPr b="1" sz="8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4362850" y="501150"/>
            <a:ext cx="44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 Another variant of Chain-of-Thought Prompting )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33" name="Google Shape;33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00" y="735950"/>
            <a:ext cx="3913676" cy="17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375" y="1116375"/>
            <a:ext cx="3750426" cy="23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2850" y="3645622"/>
            <a:ext cx="4736476" cy="10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>
            <p:ph type="title"/>
          </p:nvPr>
        </p:nvSpPr>
        <p:spPr>
          <a:xfrm>
            <a:off x="1235675" y="82700"/>
            <a:ext cx="69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Prompting for Multimodal Reasoning 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50" y="901362"/>
            <a:ext cx="4010402" cy="171943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/>
        </p:nvSpPr>
        <p:spPr>
          <a:xfrm>
            <a:off x="0" y="4757950"/>
            <a:ext cx="6317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1283"/>
              </a:lnSpc>
              <a:spcBef>
                <a:spcPts val="600"/>
              </a:spcBef>
              <a:spcAft>
                <a:spcPts val="900"/>
              </a:spcAft>
              <a:buNone/>
            </a:pPr>
            <a:r>
              <a:rPr b="1" lang="ko" sz="8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Socratic Models: Composing Zero-Shot Multimodal Reasoning with Language </a:t>
            </a:r>
            <a:r>
              <a:rPr b="1" lang="ko" sz="85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{ 2022, Zeng et al. (Google) }</a:t>
            </a:r>
            <a:endParaRPr b="1" sz="85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3" name="Google Shape;343;p40"/>
          <p:cNvSpPr txBox="1"/>
          <p:nvPr/>
        </p:nvSpPr>
        <p:spPr>
          <a:xfrm>
            <a:off x="4771375" y="501150"/>
            <a:ext cx="37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( Another variant of Prompting )</a:t>
            </a:r>
            <a:endParaRPr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44" name="Google Shape;34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763" y="2773200"/>
            <a:ext cx="4517787" cy="18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5425" y="2457374"/>
            <a:ext cx="3709951" cy="2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954500" y="74425"/>
            <a:ext cx="69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Limitations and Future Directions of Prompting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2249300" y="1291775"/>
            <a:ext cx="4076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Char char="●"/>
            </a:pPr>
            <a:r>
              <a:rPr lang="ko">
                <a:solidFill>
                  <a:srgbClr val="B3141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</a:t>
            </a:r>
            <a:r>
              <a:rPr lang="ko">
                <a:solidFill>
                  <a:srgbClr val="B3141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till in progress on understanding how/why it works</a:t>
            </a:r>
            <a:r>
              <a:rPr lang="ko">
                <a:latin typeface="Google Sans SemiBold"/>
                <a:ea typeface="Google Sans SemiBold"/>
                <a:cs typeface="Google Sans SemiBold"/>
                <a:sym typeface="Google Sans SemiBold"/>
              </a:rPr>
              <a:t>,  </a:t>
            </a:r>
            <a:br>
              <a:rPr lang="ko"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ko">
                <a:latin typeface="Google Sans Medium"/>
                <a:ea typeface="Google Sans Medium"/>
                <a:cs typeface="Google Sans Medium"/>
                <a:sym typeface="Google Sans Medium"/>
              </a:rPr>
              <a:t>( Can we predict whether in-context learning would work on a given task or not? )</a:t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Char char="●"/>
            </a:pPr>
            <a:r>
              <a:rPr lang="ko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Need to be cautious in </a:t>
            </a:r>
            <a:r>
              <a:rPr lang="ko">
                <a:solidFill>
                  <a:srgbClr val="B3141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evaluation</a:t>
            </a:r>
            <a:endParaRPr>
              <a:solidFill>
                <a:srgbClr val="B3141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141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rgbClr val="15171A"/>
                </a:solidFill>
                <a:highlight>
                  <a:srgbClr val="FFFFFF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We have </a:t>
            </a:r>
            <a:r>
              <a:rPr lang="ko">
                <a:solidFill>
                  <a:srgbClr val="B31412"/>
                </a:solidFill>
                <a:highlight>
                  <a:srgbClr val="FFFFFF"/>
                </a:highlight>
                <a:latin typeface="Google Sans SemiBold"/>
                <a:ea typeface="Google Sans SemiBold"/>
                <a:cs typeface="Google Sans SemiBold"/>
                <a:sym typeface="Google Sans SemiBold"/>
              </a:rPr>
              <a:t>only scratched</a:t>
            </a:r>
            <a:r>
              <a:rPr lang="ko">
                <a:solidFill>
                  <a:srgbClr val="15171A"/>
                </a:solidFill>
                <a:highlight>
                  <a:srgbClr val="FFFFFF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 the surface of using prompts to improve model learning. </a:t>
            </a:r>
            <a:r>
              <a:rPr lang="ko">
                <a:solidFill>
                  <a:srgbClr val="B31412"/>
                </a:solidFill>
                <a:highlight>
                  <a:srgbClr val="FFFFFF"/>
                </a:highlight>
                <a:latin typeface="Google Sans SemiBold"/>
                <a:ea typeface="Google Sans SemiBold"/>
                <a:cs typeface="Google Sans SemiBold"/>
                <a:sym typeface="Google Sans SemiBold"/>
              </a:rPr>
              <a:t>Prompts will become more elaborate(= </a:t>
            </a:r>
            <a:r>
              <a:rPr lang="ko" sz="1350">
                <a:solidFill>
                  <a:srgbClr val="B31412"/>
                </a:solidFill>
                <a:highlight>
                  <a:srgbClr val="FFFFFF"/>
                </a:highlight>
                <a:latin typeface="Google Sans SemiBold"/>
                <a:ea typeface="Google Sans SemiBold"/>
                <a:cs typeface="Google Sans SemiBold"/>
                <a:sym typeface="Google Sans SemiBold"/>
              </a:rPr>
              <a:t>더 자세히, 정교하게)</a:t>
            </a:r>
            <a:r>
              <a:rPr lang="ko">
                <a:solidFill>
                  <a:srgbClr val="B31412"/>
                </a:solidFill>
                <a:highlight>
                  <a:srgbClr val="FFFFFF"/>
                </a:highlight>
                <a:latin typeface="Google Sans SemiBold"/>
                <a:ea typeface="Google Sans SemiBold"/>
                <a:cs typeface="Google Sans SemiBold"/>
                <a:sym typeface="Google Sans SemiBold"/>
              </a:rPr>
              <a:t>!</a:t>
            </a:r>
            <a:endParaRPr>
              <a:solidFill>
                <a:srgbClr val="B3141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82700" y="4637975"/>
            <a:ext cx="157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Insights from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3"/>
              </a:rPr>
              <a:t>@ACL22Tutorial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3" name="Google Shape;353;p41"/>
          <p:cNvSpPr txBox="1"/>
          <p:nvPr/>
        </p:nvSpPr>
        <p:spPr>
          <a:xfrm>
            <a:off x="3217575" y="730950"/>
            <a:ext cx="1901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900">
                <a:solidFill>
                  <a:srgbClr val="B3141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Limitations</a:t>
            </a:r>
            <a:endParaRPr sz="1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425" y="970300"/>
            <a:ext cx="2496176" cy="16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900" y="1016174"/>
            <a:ext cx="1654572" cy="16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2628275" y="146875"/>
            <a:ext cx="470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Text Generation ( Before GPT 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39575" y="719575"/>
            <a:ext cx="798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Google Sans SemiBold"/>
                <a:ea typeface="Google Sans SemiBold"/>
                <a:cs typeface="Google Sans SemiBold"/>
                <a:sym typeface="Google Sans SemiBold"/>
              </a:rPr>
              <a:t>Attention mechanism &amp; seq2seq ( via LSTMs ):</a:t>
            </a:r>
            <a:r>
              <a:rPr lang="ko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ko">
                <a:highlight>
                  <a:srgbClr val="F4CCCC"/>
                </a:highlight>
                <a:latin typeface="Google Sans"/>
                <a:ea typeface="Google Sans"/>
                <a:cs typeface="Google Sans"/>
                <a:sym typeface="Google Sans"/>
              </a:rPr>
              <a:t>P</a:t>
            </a:r>
            <a:r>
              <a:rPr lang="ko">
                <a:highlight>
                  <a:srgbClr val="F4CCCC"/>
                </a:highlight>
                <a:latin typeface="Google Sans"/>
                <a:ea typeface="Google Sans"/>
                <a:cs typeface="Google Sans"/>
                <a:sym typeface="Google Sans"/>
              </a:rPr>
              <a:t>redicting the Next Word sufficiently well. </a:t>
            </a:r>
            <a:r>
              <a:rPr lang="ko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0" y="4835700"/>
            <a:ext cx="253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Figures from 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5"/>
              </a:rPr>
              <a:t>@sooftware</a:t>
            </a: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 &amp;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6"/>
              </a:rPr>
              <a:t>@aistudy9314</a:t>
            </a: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(blog)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75" y="1242262"/>
            <a:ext cx="3962773" cy="126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91000" y="2770025"/>
            <a:ext cx="3722155" cy="22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1235675" y="82700"/>
            <a:ext cx="693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9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Limitations and Future Directions of Prompting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9" name="Google Shape;359;p42"/>
          <p:cNvSpPr txBox="1"/>
          <p:nvPr/>
        </p:nvSpPr>
        <p:spPr>
          <a:xfrm>
            <a:off x="2359950" y="1075050"/>
            <a:ext cx="44241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31412"/>
                </a:solidFill>
                <a:latin typeface="Google Sans"/>
                <a:ea typeface="Google Sans"/>
                <a:cs typeface="Google Sans"/>
                <a:sym typeface="Google Sans"/>
              </a:rPr>
              <a:t>Better in-context learning </a:t>
            </a:r>
            <a:endParaRPr b="1">
              <a:solidFill>
                <a:srgbClr val="B3141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ogle Sans Medium"/>
                <a:ea typeface="Google Sans Medium"/>
                <a:cs typeface="Google Sans Medium"/>
                <a:sym typeface="Google Sans Medium"/>
              </a:rPr>
              <a:t>● Make it less sensitive to the order of training examples or patterns/verbalizers? </a:t>
            </a:r>
            <a:endParaRPr sz="12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ogle Sans Medium"/>
                <a:ea typeface="Google Sans Medium"/>
                <a:cs typeface="Google Sans Medium"/>
                <a:sym typeface="Google Sans Medium"/>
              </a:rPr>
              <a:t>● </a:t>
            </a:r>
            <a:r>
              <a:rPr lang="ko" sz="1200">
                <a:highlight>
                  <a:srgbClr val="FCE5CD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It increases inference cost – how to make it efficient?</a:t>
            </a:r>
            <a:r>
              <a:rPr lang="ko" sz="1200"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sz="12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ogle Sans Medium"/>
                <a:ea typeface="Google Sans Medium"/>
                <a:cs typeface="Google Sans Medium"/>
                <a:sym typeface="Google Sans Medium"/>
              </a:rPr>
              <a:t>● How to scale it (longer context, more training examples)? </a:t>
            </a:r>
            <a:endParaRPr sz="12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3141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31412"/>
                </a:solidFill>
                <a:latin typeface="Google Sans"/>
                <a:ea typeface="Google Sans"/>
                <a:cs typeface="Google Sans"/>
                <a:sym typeface="Google Sans"/>
              </a:rPr>
              <a:t>Better understanding </a:t>
            </a:r>
            <a:endParaRPr b="1">
              <a:solidFill>
                <a:srgbClr val="B3141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ogle Sans Medium"/>
                <a:ea typeface="Google Sans Medium"/>
                <a:cs typeface="Google Sans Medium"/>
                <a:sym typeface="Google Sans Medium"/>
              </a:rPr>
              <a:t>● Can we better understand how and why it works? </a:t>
            </a:r>
            <a:endParaRPr sz="12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Google Sans Medium"/>
                <a:ea typeface="Google Sans Medium"/>
                <a:cs typeface="Google Sans Medium"/>
                <a:sym typeface="Google Sans Medium"/>
              </a:rPr>
              <a:t>● Can we predict whether in-context learning would work on a given task or not? </a:t>
            </a:r>
            <a:endParaRPr sz="12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B3141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B31412"/>
                </a:solidFill>
                <a:latin typeface="Google Sans"/>
                <a:ea typeface="Google Sans"/>
                <a:cs typeface="Google Sans"/>
                <a:sym typeface="Google Sans"/>
              </a:rPr>
              <a:t>Explainable</a:t>
            </a:r>
            <a:r>
              <a:rPr b="1" lang="ko">
                <a:solidFill>
                  <a:srgbClr val="B31412"/>
                </a:solidFill>
                <a:latin typeface="Google Sans"/>
                <a:ea typeface="Google Sans"/>
                <a:cs typeface="Google Sans"/>
                <a:sym typeface="Google Sans"/>
              </a:rPr>
              <a:t> NLP</a:t>
            </a:r>
            <a:endParaRPr b="1">
              <a:solidFill>
                <a:srgbClr val="B3141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5171A"/>
              </a:solidFill>
              <a:highlight>
                <a:srgbClr val="FFFFFF"/>
              </a:highlight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15171A"/>
                </a:solidFill>
                <a:highlight>
                  <a:srgbClr val="FFFFFF"/>
                </a:highlight>
                <a:latin typeface="Google Sans Medium"/>
                <a:ea typeface="Google Sans Medium"/>
                <a:cs typeface="Google Sans Medium"/>
                <a:sym typeface="Google Sans Medium"/>
              </a:rPr>
              <a:t>Prompts may also be a more natural way to incorporate natural language explanations into model training.</a:t>
            </a:r>
            <a:endParaRPr sz="12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0" name="Google Shape;360;p42"/>
          <p:cNvSpPr txBox="1"/>
          <p:nvPr/>
        </p:nvSpPr>
        <p:spPr>
          <a:xfrm>
            <a:off x="82700" y="4637975"/>
            <a:ext cx="157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Insights</a:t>
            </a: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 from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3"/>
              </a:rPr>
              <a:t>@ACL22Tutorial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1" name="Google Shape;361;p42"/>
          <p:cNvSpPr txBox="1"/>
          <p:nvPr/>
        </p:nvSpPr>
        <p:spPr>
          <a:xfrm>
            <a:off x="2101225" y="598050"/>
            <a:ext cx="4307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900">
                <a:solidFill>
                  <a:srgbClr val="B3141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Future Directions</a:t>
            </a:r>
            <a:endParaRPr sz="1500">
              <a:solidFill>
                <a:srgbClr val="B3141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Thank you for your attention!</a:t>
            </a:r>
            <a:endParaRPr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425" y="970300"/>
            <a:ext cx="2496176" cy="16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5900" y="1016174"/>
            <a:ext cx="1654572" cy="16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0" y="4835700"/>
            <a:ext cx="253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Figures from 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5"/>
              </a:rPr>
              <a:t>@sooftware</a:t>
            </a: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 &amp;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6"/>
              </a:rPr>
              <a:t>@aistudy9314</a:t>
            </a: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(blog)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75" y="1242262"/>
            <a:ext cx="3962773" cy="126508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39575" y="2615925"/>
            <a:ext cx="83184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Google Sans SemiBold"/>
                <a:ea typeface="Google Sans SemiBold"/>
                <a:cs typeface="Google Sans SemiBold"/>
                <a:sym typeface="Google Sans SemiBold"/>
              </a:rPr>
              <a:t>Transformer</a:t>
            </a:r>
            <a:r>
              <a:rPr lang="ko">
                <a:latin typeface="Google Sans SemiBold"/>
                <a:ea typeface="Google Sans SemiBold"/>
                <a:cs typeface="Google Sans SemiBold"/>
                <a:sym typeface="Google Sans SemiBold"/>
              </a:rPr>
              <a:t>:</a:t>
            </a:r>
            <a:r>
              <a:rPr lang="ko"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ko" sz="1400">
                <a:highlight>
                  <a:srgbClr val="F4CCCC"/>
                </a:highlight>
                <a:latin typeface="Google Sans"/>
                <a:ea typeface="Google Sans"/>
                <a:cs typeface="Google Sans"/>
                <a:sym typeface="Google Sans"/>
              </a:rPr>
              <a:t>improve seq2seq’s next word prediction</a:t>
            </a:r>
            <a:r>
              <a:rPr lang="ko" sz="1400">
                <a:latin typeface="Google Sans"/>
                <a:ea typeface="Google Sans"/>
                <a:cs typeface="Google Sans"/>
                <a:sym typeface="Google Sans"/>
              </a:rPr>
              <a:t> by using only attention mechanisms.</a:t>
            </a:r>
            <a:endParaRPr sz="14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6475" y="3047025"/>
            <a:ext cx="1547550" cy="20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5050" y="3227950"/>
            <a:ext cx="2814651" cy="14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2628275" y="146875"/>
            <a:ext cx="470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Text Generation ( Before GPT 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39575" y="719575"/>
            <a:ext cx="798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latin typeface="Google Sans SemiBold"/>
                <a:ea typeface="Google Sans SemiBold"/>
                <a:cs typeface="Google Sans SemiBold"/>
                <a:sym typeface="Google Sans SemiBold"/>
              </a:rPr>
              <a:t>Attention mechanism &amp; seq2seq ( via LSTMs ):</a:t>
            </a:r>
            <a:r>
              <a:rPr lang="ko">
                <a:latin typeface="Google Sans"/>
                <a:ea typeface="Google Sans"/>
                <a:cs typeface="Google Sans"/>
                <a:sym typeface="Google Sans"/>
              </a:rPr>
              <a:t> Predicting the Next Word sufficiently well. 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4600" y="3465036"/>
            <a:ext cx="2712325" cy="12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760600" y="56125"/>
            <a:ext cx="386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Text Generation ( GPT 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39575" y="565350"/>
            <a:ext cx="834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94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Decoder-Only Block &amp; Unsupervised Learning &amp; Scaling Up</a:t>
            </a:r>
            <a:r>
              <a:rPr lang="ko" sz="1942">
                <a:latin typeface="Google Sans SemiBold"/>
                <a:ea typeface="Google Sans SemiBold"/>
                <a:cs typeface="Google Sans SemiBold"/>
                <a:sym typeface="Google Sans SemiBold"/>
              </a:rPr>
              <a:t>: lead from Transformer to </a:t>
            </a:r>
            <a:r>
              <a:rPr lang="ko" sz="1942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GPT-2 (2019)</a:t>
            </a:r>
            <a:r>
              <a:rPr lang="ko" sz="1942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942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2760600" y="56125"/>
            <a:ext cx="386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Text Generation ( GPT 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39575" y="565350"/>
            <a:ext cx="834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942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Decoder-Only Block</a:t>
            </a:r>
            <a:r>
              <a:rPr b="1" lang="ko" sz="194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&amp; Unsupervised Learning &amp; Scaling Up</a:t>
            </a:r>
            <a:r>
              <a:rPr lang="ko" sz="1942">
                <a:latin typeface="Google Sans SemiBold"/>
                <a:ea typeface="Google Sans SemiBold"/>
                <a:cs typeface="Google Sans SemiBold"/>
                <a:sym typeface="Google Sans SemiBold"/>
              </a:rPr>
              <a:t>: lead from Transformer to </a:t>
            </a:r>
            <a:r>
              <a:rPr lang="ko" sz="1942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GPT-2 (2019)</a:t>
            </a:r>
            <a:r>
              <a:rPr lang="ko" sz="1942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942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0" y="4712400"/>
            <a:ext cx="264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Figures from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3"/>
              </a:rPr>
              <a:t>@JayAlammar</a:t>
            </a: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’s post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(If you interested in GPT-2, this post will help you.) 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575" y="1089161"/>
            <a:ext cx="3042574" cy="20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4226" y="3033050"/>
            <a:ext cx="3042576" cy="196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925" y="1089148"/>
            <a:ext cx="3860999" cy="175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3060025" y="4068500"/>
            <a:ext cx="241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Google Sans"/>
              <a:buChar char="●"/>
            </a:pPr>
            <a:r>
              <a:rPr lang="ko" sz="1000">
                <a:latin typeface="Google Sans"/>
                <a:ea typeface="Google Sans"/>
                <a:cs typeface="Google Sans"/>
                <a:sym typeface="Google Sans"/>
              </a:rPr>
              <a:t>Encoder-Only → BERT (2019)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oogle Sans"/>
              <a:buChar char="●"/>
            </a:pPr>
            <a:r>
              <a:rPr lang="ko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</a:t>
            </a:r>
            <a:r>
              <a:rPr lang="ko" sz="1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coder-Only → GPT-2 (2019)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849763" y="1868488"/>
            <a:ext cx="835200" cy="52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2760600" y="56125"/>
            <a:ext cx="386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Text Generation ( GPT 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39575" y="565350"/>
            <a:ext cx="834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94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Decoder-Only Block &amp; </a:t>
            </a:r>
            <a:r>
              <a:rPr b="1" lang="ko" sz="1942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Unsupervised Learning</a:t>
            </a:r>
            <a:r>
              <a:rPr b="1" lang="ko" sz="194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&amp; Scaling Up</a:t>
            </a:r>
            <a:r>
              <a:rPr lang="ko" sz="1942">
                <a:latin typeface="Google Sans SemiBold"/>
                <a:ea typeface="Google Sans SemiBold"/>
                <a:cs typeface="Google Sans SemiBold"/>
                <a:sym typeface="Google Sans SemiBold"/>
              </a:rPr>
              <a:t>: lead from Transformer to </a:t>
            </a:r>
            <a:r>
              <a:rPr lang="ko" sz="1942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GPT-2 (2019)</a:t>
            </a:r>
            <a:r>
              <a:rPr lang="ko" sz="1942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942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15000" y="1298275"/>
            <a:ext cx="4002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>
                <a:latin typeface="Google Sans SemiBold"/>
                <a:ea typeface="Google Sans SemiBold"/>
                <a:cs typeface="Google Sans SemiBold"/>
                <a:sym typeface="Google Sans SemiBold"/>
              </a:rPr>
              <a:t>WebText </a:t>
            </a:r>
            <a:r>
              <a:rPr lang="ko">
                <a:latin typeface="Google Sans SemiBold"/>
                <a:ea typeface="Google Sans SemiBold"/>
                <a:cs typeface="Google Sans SemiBold"/>
                <a:sym typeface="Google Sans SemiBold"/>
              </a:rPr>
              <a:t>= lots of variety </a:t>
            </a:r>
            <a:endParaRPr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549325" y="1715300"/>
            <a:ext cx="35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(for </a:t>
            </a:r>
            <a:r>
              <a:rPr lang="ko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unsupervised</a:t>
            </a:r>
            <a:r>
              <a:rPr lang="ko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Pre-training)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272875" y="2115500"/>
            <a:ext cx="3159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i="1" lang="ko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From external links shared at least 3 times on Reddit</a:t>
            </a:r>
            <a:endParaRPr i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i="1" lang="ko">
                <a:latin typeface="Google Sans"/>
                <a:ea typeface="Google Sans"/>
                <a:cs typeface="Google Sans"/>
                <a:sym typeface="Google Sans"/>
              </a:rPr>
              <a:t>Human-annotated filtering</a:t>
            </a:r>
            <a:endParaRPr i="1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i="1" lang="ko">
                <a:latin typeface="Google Sans"/>
                <a:ea typeface="Google Sans"/>
                <a:cs typeface="Google Sans"/>
                <a:sym typeface="Google Sans"/>
              </a:rPr>
              <a:t>Deduplications (</a:t>
            </a:r>
            <a:r>
              <a:rPr lang="ko" sz="1100">
                <a:latin typeface="Google Sans"/>
                <a:ea typeface="Google Sans"/>
                <a:cs typeface="Google Sans"/>
                <a:sym typeface="Google Sans"/>
              </a:rPr>
              <a:t>중복 제거작업</a:t>
            </a:r>
            <a:r>
              <a:rPr i="1" lang="ko"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i="1"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i="1" lang="ko">
                <a:latin typeface="Google Sans"/>
                <a:ea typeface="Google Sans"/>
                <a:cs typeface="Google Sans"/>
                <a:sym typeface="Google Sans"/>
              </a:rPr>
              <a:t>40GB of text</a:t>
            </a:r>
            <a:endParaRPr i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5341950" y="1298275"/>
            <a:ext cx="31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Google Sans SemiBold"/>
                <a:ea typeface="Google Sans SemiBold"/>
                <a:cs typeface="Google Sans SemiBold"/>
                <a:sym typeface="Google Sans SemiBold"/>
              </a:rPr>
              <a:t>The </a:t>
            </a:r>
            <a:r>
              <a:rPr lang="ko" sz="2400">
                <a:latin typeface="Google Sans SemiBold"/>
                <a:ea typeface="Google Sans SemiBold"/>
                <a:cs typeface="Google Sans SemiBold"/>
                <a:sym typeface="Google Sans SemiBold"/>
              </a:rPr>
              <a:t>Goal of GPT-2</a:t>
            </a:r>
            <a:endParaRPr sz="24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5639675" y="1852375"/>
            <a:ext cx="275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>
                <a:latin typeface="Google Sans"/>
                <a:ea typeface="Google Sans"/>
                <a:cs typeface="Google Sans"/>
                <a:sym typeface="Google Sans"/>
              </a:rPr>
              <a:t>Language Model that performs multitasks </a:t>
            </a:r>
            <a:r>
              <a:rPr i="1" lang="ko">
                <a:solidFill>
                  <a:srgbClr val="FF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only through unsupervised pre-training</a:t>
            </a:r>
            <a:r>
              <a:rPr i="1" lang="ko">
                <a:latin typeface="Google Sans"/>
                <a:ea typeface="Google Sans"/>
                <a:cs typeface="Google Sans"/>
                <a:sym typeface="Google Sans"/>
              </a:rPr>
              <a:t> without fine-tuning. (Zero-Shot)</a:t>
            </a:r>
            <a:endParaRPr i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410275" y="1070300"/>
            <a:ext cx="11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( </a:t>
            </a:r>
            <a:r>
              <a:rPr lang="ko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dataset ) 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5433300" y="1138050"/>
            <a:ext cx="13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( Main point ) </a:t>
            </a:r>
            <a:endParaRPr/>
          </a:p>
        </p:txBody>
      </p:sp>
      <p:sp>
        <p:nvSpPr>
          <p:cNvPr id="121" name="Google Shape;121;p19"/>
          <p:cNvSpPr txBox="1"/>
          <p:nvPr/>
        </p:nvSpPr>
        <p:spPr>
          <a:xfrm>
            <a:off x="2531725" y="3974775"/>
            <a:ext cx="357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ogle Sans SemiBold"/>
                <a:ea typeface="Google Sans SemiBold"/>
                <a:cs typeface="Google Sans SemiBold"/>
                <a:sym typeface="Google Sans SemiBold"/>
              </a:rPr>
              <a:t>OpenAI trained GPT-2 </a:t>
            </a:r>
            <a:br>
              <a:rPr lang="ko">
                <a:latin typeface="Google Sans SemiBold"/>
                <a:ea typeface="Google Sans SemiBold"/>
                <a:cs typeface="Google Sans SemiBold"/>
                <a:sym typeface="Google Sans SemiBold"/>
              </a:rPr>
            </a:br>
            <a:r>
              <a:rPr lang="ko">
                <a:latin typeface="Google Sans SemiBold"/>
                <a:ea typeface="Google Sans SemiBold"/>
                <a:cs typeface="Google Sans SemiBold"/>
                <a:sym typeface="Google Sans SemiBold"/>
              </a:rPr>
              <a:t>with 100 Volta GPU (V100) for a week. </a:t>
            </a:r>
            <a:endParaRPr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22" name="Google Shape;122;p19"/>
          <p:cNvSpPr/>
          <p:nvPr/>
        </p:nvSpPr>
        <p:spPr>
          <a:xfrm rot="5400000">
            <a:off x="1728250" y="3755150"/>
            <a:ext cx="793800" cy="683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 flipH="1" rot="-5400000">
            <a:off x="5722500" y="3755150"/>
            <a:ext cx="793800" cy="683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024" y="2854200"/>
            <a:ext cx="2339002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4771475" y="2934300"/>
            <a:ext cx="86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Google Sans SemiBold"/>
                <a:ea typeface="Google Sans SemiBold"/>
                <a:cs typeface="Google Sans SemiBold"/>
                <a:sym typeface="Google Sans SemiBold"/>
              </a:rPr>
              <a:t>Training </a:t>
            </a:r>
            <a:r>
              <a:rPr lang="ko" sz="1000">
                <a:latin typeface="Google Sans SemiBold"/>
                <a:ea typeface="Google Sans SemiBold"/>
                <a:cs typeface="Google Sans SemiBold"/>
                <a:sym typeface="Google Sans SemiBold"/>
              </a:rPr>
              <a:t>Objective:</a:t>
            </a:r>
            <a:endParaRPr sz="10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4821000" y="2872800"/>
            <a:ext cx="3431700" cy="61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2760600" y="56125"/>
            <a:ext cx="386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Text Generation ( GPT 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39575" y="565350"/>
            <a:ext cx="834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1942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Decoder-Only Block &amp; Unsupervised Learning &amp; </a:t>
            </a:r>
            <a:r>
              <a:rPr b="1" lang="ko" sz="1942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Scaling Up</a:t>
            </a:r>
            <a:r>
              <a:rPr lang="ko" sz="1942">
                <a:latin typeface="Google Sans SemiBold"/>
                <a:ea typeface="Google Sans SemiBold"/>
                <a:cs typeface="Google Sans SemiBold"/>
                <a:sym typeface="Google Sans SemiBold"/>
              </a:rPr>
              <a:t>: lead from Transformer to </a:t>
            </a:r>
            <a:r>
              <a:rPr lang="ko" sz="1942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GPT-2 (2019)</a:t>
            </a:r>
            <a:r>
              <a:rPr lang="ko" sz="1942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942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0" y="4712400"/>
            <a:ext cx="264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Figures from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3"/>
              </a:rPr>
              <a:t>@JayAlammar</a:t>
            </a: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’s post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(If you interested in GPT-2, this post will help you.) 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1650130"/>
            <a:ext cx="5484152" cy="255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602" y="1101151"/>
            <a:ext cx="2279751" cy="14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8575" y="1163276"/>
            <a:ext cx="2905425" cy="11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5628450" y="1348850"/>
            <a:ext cx="158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Google Sans Medium"/>
              <a:buChar char="●"/>
            </a:pPr>
            <a:r>
              <a:rPr lang="ko" sz="900">
                <a:latin typeface="Google Sans Medium"/>
                <a:ea typeface="Google Sans Medium"/>
                <a:cs typeface="Google Sans Medium"/>
                <a:sym typeface="Google Sans Medium"/>
              </a:rPr>
              <a:t>Small (0.1B)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Google Sans Medium"/>
              <a:buChar char="●"/>
            </a:pPr>
            <a:r>
              <a:rPr lang="ko" sz="900">
                <a:latin typeface="Google Sans Medium"/>
                <a:ea typeface="Google Sans Medium"/>
                <a:cs typeface="Google Sans Medium"/>
                <a:sym typeface="Google Sans Medium"/>
              </a:rPr>
              <a:t>Medium (0.3B)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Google Sans Medium"/>
              <a:buChar char="●"/>
            </a:pPr>
            <a:r>
              <a:rPr lang="ko" sz="900">
                <a:latin typeface="Google Sans Medium"/>
                <a:ea typeface="Google Sans Medium"/>
                <a:cs typeface="Google Sans Medium"/>
                <a:sym typeface="Google Sans Medium"/>
              </a:rPr>
              <a:t>Large (0.76B)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Google Sans Medium"/>
              <a:buChar char="●"/>
            </a:pPr>
            <a:r>
              <a:rPr lang="ko" sz="900">
                <a:latin typeface="Google Sans Medium"/>
                <a:ea typeface="Google Sans Medium"/>
                <a:cs typeface="Google Sans Medium"/>
                <a:sym typeface="Google Sans Medium"/>
              </a:rPr>
              <a:t>XL (1.5B)</a:t>
            </a:r>
            <a:endParaRPr sz="9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931300" y="1101150"/>
            <a:ext cx="11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&lt; </a:t>
            </a:r>
            <a:r>
              <a:rPr lang="ko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GPT-2 &gt;</a:t>
            </a:r>
            <a:endParaRPr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5628450" y="1004475"/>
            <a:ext cx="3431700" cy="13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050200" y="72675"/>
            <a:ext cx="239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25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GPT-3 (2020)</a:t>
            </a:r>
            <a:endParaRPr sz="25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1274000" y="645375"/>
            <a:ext cx="5275200" cy="23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42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▶Scale up to </a:t>
            </a:r>
            <a:r>
              <a:rPr b="1" lang="ko" sz="1942">
                <a:solidFill>
                  <a:srgbClr val="000000"/>
                </a:solidFill>
                <a:highlight>
                  <a:srgbClr val="F4CCCC"/>
                </a:highlight>
                <a:latin typeface="Google Sans"/>
                <a:ea typeface="Google Sans"/>
                <a:cs typeface="Google Sans"/>
                <a:sym typeface="Google Sans"/>
              </a:rPr>
              <a:t>175B</a:t>
            </a:r>
            <a:endParaRPr b="1" sz="1942">
              <a:solidFill>
                <a:srgbClr val="000000"/>
              </a:solidFill>
              <a:highlight>
                <a:srgbClr val="F4CCCC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94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▶</a:t>
            </a:r>
            <a:r>
              <a:rPr lang="ko" sz="19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Language Models are </a:t>
            </a:r>
            <a:r>
              <a:rPr lang="ko" sz="1900">
                <a:solidFill>
                  <a:schemeClr val="dk1"/>
                </a:solidFill>
                <a:highlight>
                  <a:srgbClr val="F4CCCC"/>
                </a:highlight>
                <a:latin typeface="Google Sans SemiBold"/>
                <a:ea typeface="Google Sans SemiBold"/>
                <a:cs typeface="Google Sans SemiBold"/>
                <a:sym typeface="Google Sans SemiBold"/>
              </a:rPr>
              <a:t>Few-shot</a:t>
            </a:r>
            <a:r>
              <a:rPr lang="ko" sz="19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 Learners </a:t>
            </a:r>
            <a:endParaRPr b="1" sz="1942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94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▶Can achieve strong performances on </a:t>
            </a:r>
            <a:r>
              <a:rPr b="1" i="1" lang="ko" sz="194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text understanding-based tasks</a:t>
            </a:r>
            <a:r>
              <a:rPr b="1" lang="ko" sz="1942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using few-shot left-to-right text generation. </a:t>
            </a:r>
            <a:endParaRPr b="1" sz="1942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42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0" y="4712400"/>
            <a:ext cx="157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800">
                <a:latin typeface="Google Sans SemiBold"/>
                <a:ea typeface="Google Sans SemiBold"/>
                <a:cs typeface="Google Sans SemiBold"/>
                <a:sym typeface="Google Sans SemiBold"/>
              </a:rPr>
              <a:t>Figures from </a:t>
            </a:r>
            <a:r>
              <a:rPr i="1" lang="ko" sz="800" u="sng">
                <a:solidFill>
                  <a:schemeClr val="hlink"/>
                </a:solidFill>
                <a:latin typeface="Google Sans SemiBold"/>
                <a:ea typeface="Google Sans SemiBold"/>
                <a:cs typeface="Google Sans SemiBold"/>
                <a:sym typeface="Google Sans SemiBold"/>
                <a:hlinkClick r:id="rId3"/>
              </a:rPr>
              <a:t>@GPT-3_PAPER</a:t>
            </a:r>
            <a:endParaRPr i="1" sz="800"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413" y="2571750"/>
            <a:ext cx="2578817" cy="23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154" y="2649700"/>
            <a:ext cx="3304095" cy="1782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7750" y="1923750"/>
            <a:ext cx="1900100" cy="7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7767100" y="1666125"/>
            <a:ext cx="79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&lt; GPT-2 &gt;</a:t>
            </a:r>
            <a:endParaRPr sz="9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